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0"/>
  </p:notesMasterIdLst>
  <p:handoutMasterIdLst>
    <p:handoutMasterId r:id="rId31"/>
  </p:handoutMasterIdLst>
  <p:sldIdLst>
    <p:sldId id="436" r:id="rId5"/>
    <p:sldId id="437" r:id="rId6"/>
    <p:sldId id="438" r:id="rId7"/>
    <p:sldId id="450" r:id="rId8"/>
    <p:sldId id="449" r:id="rId9"/>
    <p:sldId id="451" r:id="rId10"/>
    <p:sldId id="452" r:id="rId11"/>
    <p:sldId id="439" r:id="rId12"/>
    <p:sldId id="453" r:id="rId13"/>
    <p:sldId id="454" r:id="rId14"/>
    <p:sldId id="455" r:id="rId15"/>
    <p:sldId id="456" r:id="rId16"/>
    <p:sldId id="457" r:id="rId17"/>
    <p:sldId id="441" r:id="rId18"/>
    <p:sldId id="458" r:id="rId19"/>
    <p:sldId id="459" r:id="rId20"/>
    <p:sldId id="460" r:id="rId21"/>
    <p:sldId id="444" r:id="rId22"/>
    <p:sldId id="461" r:id="rId23"/>
    <p:sldId id="462" r:id="rId24"/>
    <p:sldId id="463" r:id="rId25"/>
    <p:sldId id="464" r:id="rId26"/>
    <p:sldId id="465" r:id="rId27"/>
    <p:sldId id="466" r:id="rId28"/>
    <p:sldId id="43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6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922" y="72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10-May-25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10-May-25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13060"/>
      </p:ext>
    </p:extLst>
  </p:cSld>
  <p:clrMapOvr>
    <a:masterClrMapping/>
  </p:clrMapOvr>
  <p:transition spd="slow">
    <p:wip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30885"/>
      </p:ext>
    </p:extLst>
  </p:cSld>
  <p:clrMapOvr>
    <a:masterClrMapping/>
  </p:clrMapOvr>
  <p:transition spd="slow">
    <p:wip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28041"/>
      </p:ext>
    </p:extLst>
  </p:cSld>
  <p:clrMapOvr>
    <a:masterClrMapping/>
  </p:clrMapOvr>
  <p:transition spd="slow">
    <p:wip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1079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8673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4494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4700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84876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23700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33222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3171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8754"/>
      </p:ext>
    </p:extLst>
  </p:cSld>
  <p:clrMapOvr>
    <a:masterClrMapping/>
  </p:clrMapOvr>
  <p:transition spd="slow">
    <p:wip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5062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06605"/>
      </p:ext>
    </p:extLst>
  </p:cSld>
  <p:clrMapOvr>
    <a:masterClrMapping/>
  </p:clrMapOvr>
  <p:transition spd="slow">
    <p:wip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022"/>
      </p:ext>
    </p:extLst>
  </p:cSld>
  <p:clrMapOvr>
    <a:masterClrMapping/>
  </p:clrMapOvr>
  <p:transition spd="slow">
    <p:wip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77002"/>
      </p:ext>
    </p:extLst>
  </p:cSld>
  <p:clrMapOvr>
    <a:masterClrMapping/>
  </p:clrMapOvr>
  <p:transition spd="slow">
    <p:wip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29128"/>
      </p:ext>
    </p:extLst>
  </p:cSld>
  <p:clrMapOvr>
    <a:masterClrMapping/>
  </p:clrMapOvr>
  <p:transition spd="slow">
    <p:wip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9543"/>
      </p:ext>
    </p:extLst>
  </p:cSld>
  <p:clrMapOvr>
    <a:masterClrMapping/>
  </p:clrMapOvr>
  <p:transition spd="slow">
    <p:wip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73706"/>
      </p:ext>
    </p:extLst>
  </p:cSld>
  <p:clrMapOvr>
    <a:masterClrMapping/>
  </p:clrMapOvr>
  <p:transition spd="slow">
    <p:wip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4289"/>
      </p:ext>
    </p:extLst>
  </p:cSld>
  <p:clrMapOvr>
    <a:masterClrMapping/>
  </p:clrMapOvr>
  <p:transition spd="slow">
    <p:wip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9" r:id="rId16"/>
    <p:sldLayoutId id="2147483732" r:id="rId17"/>
    <p:sldLayoutId id="2147483734" r:id="rId18"/>
    <p:sldLayoutId id="2147483735" r:id="rId19"/>
    <p:sldLayoutId id="2147483736" r:id="rId20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Marketing Campaign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7E86CD-8BE2-8520-BCEE-39AE542AF1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51744" y="4398496"/>
                <a:ext cx="10420375" cy="1415846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𝑠𝑢𝑐𝑐𝑒𝑠𝑠𝑓𝑢𝑙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𝑜𝑢𝑡𝑐𝑜𝑚𝑒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𝑢𝑛𝑠𝑢𝑐𝑐𝑒𝑠𝑠𝑓𝑢𝑙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𝑜𝑢𝑡𝑐𝑜𝑚𝑒</m:t>
                      </m:r>
                    </m:oMath>
                  </m:oMathPara>
                </a14:m>
                <a:br>
                  <a:rPr lang="en-US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7E86CD-8BE2-8520-BCEE-39AE542AF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51744" y="4398496"/>
                <a:ext cx="10420375" cy="14158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AED10-630B-72BA-D7B5-5C5BA28FB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1C4AE5-C618-8DE1-2954-AFDE0C70DA57}"/>
                  </a:ext>
                </a:extLst>
              </p:cNvPr>
              <p:cNvSpPr txBox="1"/>
              <p:nvPr/>
            </p:nvSpPr>
            <p:spPr>
              <a:xfrm>
                <a:off x="2639961" y="1663092"/>
                <a:ext cx="6912077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𝑦𝑒𝑠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1C4AE5-C618-8DE1-2954-AFDE0C70D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961" y="1663092"/>
                <a:ext cx="6912077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82224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1808C-30BE-9A49-2D69-4CE88304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Hypothesis Test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2573B-313F-6442-92DD-58B2C2D43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>
              <a:solidFill>
                <a:schemeClr val="accent2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3A0E0E5-FF81-E20E-5D3A-2EFF0F2462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20054747"/>
              </p:ext>
            </p:extLst>
          </p:nvPr>
        </p:nvGraphicFramePr>
        <p:xfrm>
          <a:off x="5893052" y="1377703"/>
          <a:ext cx="5512367" cy="41026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5196">
                  <a:extLst>
                    <a:ext uri="{9D8B030D-6E8A-4147-A177-3AD203B41FA5}">
                      <a16:colId xmlns:a16="http://schemas.microsoft.com/office/drawing/2014/main" val="2851019718"/>
                    </a:ext>
                  </a:extLst>
                </a:gridCol>
                <a:gridCol w="1271250">
                  <a:extLst>
                    <a:ext uri="{9D8B030D-6E8A-4147-A177-3AD203B41FA5}">
                      <a16:colId xmlns:a16="http://schemas.microsoft.com/office/drawing/2014/main" val="2916022510"/>
                    </a:ext>
                  </a:extLst>
                </a:gridCol>
                <a:gridCol w="1271250">
                  <a:extLst>
                    <a:ext uri="{9D8B030D-6E8A-4147-A177-3AD203B41FA5}">
                      <a16:colId xmlns:a16="http://schemas.microsoft.com/office/drawing/2014/main" val="4143479324"/>
                    </a:ext>
                  </a:extLst>
                </a:gridCol>
                <a:gridCol w="852884">
                  <a:extLst>
                    <a:ext uri="{9D8B030D-6E8A-4147-A177-3AD203B41FA5}">
                      <a16:colId xmlns:a16="http://schemas.microsoft.com/office/drawing/2014/main" val="747053640"/>
                    </a:ext>
                  </a:extLst>
                </a:gridCol>
                <a:gridCol w="801787">
                  <a:extLst>
                    <a:ext uri="{9D8B030D-6E8A-4147-A177-3AD203B41FA5}">
                      <a16:colId xmlns:a16="http://schemas.microsoft.com/office/drawing/2014/main" val="1652303749"/>
                    </a:ext>
                  </a:extLst>
                </a:gridCol>
              </a:tblGrid>
              <a:tr h="53828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Mean_yes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Mean_no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T-statistic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Pvalue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1071694936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40.913147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39.911185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6.1721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183061749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duration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553.191164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220.844807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89.9672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488695983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campaign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2.051724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2.633085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-13.4965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512876201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pdays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792.035560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984.113878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-69.7221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1398754485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previous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0.492672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0.132374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48.0027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4194236807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emp.var.rate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-1.233448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0.248875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-63.4337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3246522101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cons.price.idx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93.354386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93.603757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-27.9032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373905065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cons.conf.idx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-39.789784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-40.593097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11.1539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2599140020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euribor3m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2.123135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3.811491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-65.6466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244297836"/>
                  </a:ext>
                </a:extLst>
              </a:tr>
              <a:tr h="356432">
                <a:tc>
                  <a:txBody>
                    <a:bodyPr/>
                    <a:lstStyle/>
                    <a:p>
                      <a:pPr algn="r"/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nr.employed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5095.115991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5176.166600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-76.9845</a:t>
                      </a:r>
                    </a:p>
                  </a:txBody>
                  <a:tcPr marL="145482" marR="39509" marT="72741" marB="7274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marL="145482" marR="39509" marT="72741" marB="72741" anchor="ctr"/>
                </a:tc>
                <a:extLst>
                  <a:ext uri="{0D108BD9-81ED-4DB2-BD59-A6C34878D82A}">
                    <a16:rowId xmlns:a16="http://schemas.microsoft.com/office/drawing/2014/main" val="65177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15729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ED6F-4043-8F48-3811-82E461B3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 Smirnov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C01E-7153-9852-903C-EC94E76B2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1590443"/>
          </a:xfrm>
        </p:spPr>
        <p:txBody>
          <a:bodyPr>
            <a:normAutofit/>
          </a:bodyPr>
          <a:lstStyle/>
          <a:p>
            <a:r>
              <a:rPr lang="en-US" dirty="0"/>
              <a:t>The Kolmogorov Smirnov Tests for similarity between 2 distributions.</a:t>
            </a:r>
          </a:p>
          <a:p>
            <a:r>
              <a:rPr lang="en-US" dirty="0"/>
              <a:t>We will use a Kolmogorov Smirnov Test to further verify that the distributions of the successful and unsuccessful outcome aren’t equal as was made clear by the violin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761A5-7BB2-A6A5-87B0-7A8F1701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0CAE64-BEE7-7D79-C7B0-843932594041}"/>
                  </a:ext>
                </a:extLst>
              </p:cNvPr>
              <p:cNvSpPr txBox="1"/>
              <p:nvPr/>
            </p:nvSpPr>
            <p:spPr>
              <a:xfrm>
                <a:off x="609599" y="3974864"/>
                <a:ext cx="10972801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𝐴𝑙𝑙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𝑐𝑜𝑚𝑒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𝑠𝑎𝑚𝑒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𝑟𝑒𝑔𝑎𝑟𝑑𝑙𝑒𝑠𝑠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𝑜𝑢𝑡𝑐𝑜𝑚𝑒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𝑤𝑎𝑠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𝑠𝑢𝑐𝑐𝑒𝑠𝑓𝑢𝑙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h𝑒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𝑜𝑢𝑡𝑐𝑜𝑚𝑒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𝑤𝑎𝑠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𝑠𝑢𝑐𝑐𝑒𝑠𝑓𝑢𝑙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𝑐𝑜𝑚𝑒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𝑤𝑎𝑠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b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0CAE64-BEE7-7D79-C7B0-843932594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974864"/>
                <a:ext cx="10972801" cy="646395"/>
              </a:xfrm>
              <a:prstGeom prst="rect">
                <a:avLst/>
              </a:prstGeom>
              <a:blipFill>
                <a:blip r:embed="rId2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7329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B561-4A2F-13CF-B115-22E944F8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 Smirnov Test Results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03A1554D-7368-E25C-6961-FBB2E7EDD9C9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710841599"/>
              </p:ext>
            </p:extLst>
          </p:nvPr>
        </p:nvGraphicFramePr>
        <p:xfrm>
          <a:off x="1463066" y="2295526"/>
          <a:ext cx="6939876" cy="365283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313292">
                  <a:extLst>
                    <a:ext uri="{9D8B030D-6E8A-4147-A177-3AD203B41FA5}">
                      <a16:colId xmlns:a16="http://schemas.microsoft.com/office/drawing/2014/main" val="2038710727"/>
                    </a:ext>
                  </a:extLst>
                </a:gridCol>
                <a:gridCol w="2313292">
                  <a:extLst>
                    <a:ext uri="{9D8B030D-6E8A-4147-A177-3AD203B41FA5}">
                      <a16:colId xmlns:a16="http://schemas.microsoft.com/office/drawing/2014/main" val="576712895"/>
                    </a:ext>
                  </a:extLst>
                </a:gridCol>
                <a:gridCol w="2313292">
                  <a:extLst>
                    <a:ext uri="{9D8B030D-6E8A-4147-A177-3AD203B41FA5}">
                      <a16:colId xmlns:a16="http://schemas.microsoft.com/office/drawing/2014/main" val="3780655609"/>
                    </a:ext>
                  </a:extLst>
                </a:gridCol>
              </a:tblGrid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Column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KS Stat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 Value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1392712708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age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0.0861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1618559397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duration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0.4641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1701460523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campaign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0.0808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2454828306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pdays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0.1934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1077670222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previous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0.2102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802615128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emp.var.rate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0.4324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3447566187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cons.price.idx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0.2281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3650177625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cons.conf.idx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0.1998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2686720858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euribor3m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0.4326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174279123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nr.employed</a:t>
                      </a:r>
                      <a:endParaRPr lang="en-US" sz="1600" dirty="0">
                        <a:effectLst/>
                      </a:endParaRP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0.4324</a:t>
                      </a:r>
                    </a:p>
                  </a:txBody>
                  <a:tcPr marL="83019" marR="83019" marT="41510" marB="415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0.0</a:t>
                      </a:r>
                    </a:p>
                  </a:txBody>
                  <a:tcPr marL="83019" marR="83019" marT="41510" marB="41510" anchor="ctr"/>
                </a:tc>
                <a:extLst>
                  <a:ext uri="{0D108BD9-81ED-4DB2-BD59-A6C34878D82A}">
                    <a16:rowId xmlns:a16="http://schemas.microsoft.com/office/drawing/2014/main" val="31419785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E7476-814A-E01C-FF87-A108033A5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8504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7901D2C-4D1D-4053-BD62-10629272A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gnifying glass showing decling performance">
            <a:extLst>
              <a:ext uri="{FF2B5EF4-FFF2-40B4-BE49-F238E27FC236}">
                <a16:creationId xmlns:a16="http://schemas.microsoft.com/office/drawing/2014/main" id="{E4D208CA-8BBD-0B85-18DA-8FB38976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20" b="671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F57F552-6ACB-4BD6-95BB-552E32337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71871" cy="6858000"/>
          </a:xfrm>
          <a:custGeom>
            <a:avLst/>
            <a:gdLst>
              <a:gd name="connsiteX0" fmla="*/ 0 w 4871871"/>
              <a:gd name="connsiteY0" fmla="*/ 0 h 6858000"/>
              <a:gd name="connsiteX1" fmla="*/ 790508 w 4871871"/>
              <a:gd name="connsiteY1" fmla="*/ 0 h 6858000"/>
              <a:gd name="connsiteX2" fmla="*/ 1263666 w 4871871"/>
              <a:gd name="connsiteY2" fmla="*/ 0 h 6858000"/>
              <a:gd name="connsiteX3" fmla="*/ 2109797 w 4871871"/>
              <a:gd name="connsiteY3" fmla="*/ 0 h 6858000"/>
              <a:gd name="connsiteX4" fmla="*/ 2109797 w 4871871"/>
              <a:gd name="connsiteY4" fmla="*/ 3626 h 6858000"/>
              <a:gd name="connsiteX5" fmla="*/ 2327760 w 4871871"/>
              <a:gd name="connsiteY5" fmla="*/ 14632 h 6858000"/>
              <a:gd name="connsiteX6" fmla="*/ 4871871 w 4871871"/>
              <a:gd name="connsiteY6" fmla="*/ 2833858 h 6858000"/>
              <a:gd name="connsiteX7" fmla="*/ 4869909 w 4871871"/>
              <a:gd name="connsiteY7" fmla="*/ 2911467 h 6858000"/>
              <a:gd name="connsiteX8" fmla="*/ 4871871 w 4871871"/>
              <a:gd name="connsiteY8" fmla="*/ 2911467 h 6858000"/>
              <a:gd name="connsiteX9" fmla="*/ 4871871 w 4871871"/>
              <a:gd name="connsiteY9" fmla="*/ 6858000 h 6858000"/>
              <a:gd name="connsiteX10" fmla="*/ 0 w 4871871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71871" h="6858000">
                <a:moveTo>
                  <a:pt x="0" y="0"/>
                </a:moveTo>
                <a:lnTo>
                  <a:pt x="790508" y="0"/>
                </a:lnTo>
                <a:lnTo>
                  <a:pt x="1263666" y="0"/>
                </a:lnTo>
                <a:lnTo>
                  <a:pt x="2109797" y="0"/>
                </a:lnTo>
                <a:lnTo>
                  <a:pt x="2109797" y="3626"/>
                </a:lnTo>
                <a:lnTo>
                  <a:pt x="2327760" y="14632"/>
                </a:lnTo>
                <a:cubicBezTo>
                  <a:pt x="3756749" y="159754"/>
                  <a:pt x="4871871" y="1366581"/>
                  <a:pt x="4871871" y="2833858"/>
                </a:cubicBezTo>
                <a:lnTo>
                  <a:pt x="4869909" y="2911467"/>
                </a:lnTo>
                <a:lnTo>
                  <a:pt x="4871871" y="2911467"/>
                </a:lnTo>
                <a:lnTo>
                  <a:pt x="48718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E2AA552-C057-41E2-B495-5E99A675A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04" y="-1"/>
            <a:ext cx="12192000" cy="4427159"/>
          </a:xfrm>
          <a:custGeom>
            <a:avLst/>
            <a:gdLst>
              <a:gd name="connsiteX0" fmla="*/ 0 w 12192000"/>
              <a:gd name="connsiteY0" fmla="*/ 0 h 4427159"/>
              <a:gd name="connsiteX1" fmla="*/ 12192000 w 12192000"/>
              <a:gd name="connsiteY1" fmla="*/ 0 h 4427159"/>
              <a:gd name="connsiteX2" fmla="*/ 12192000 w 12192000"/>
              <a:gd name="connsiteY2" fmla="*/ 861683 h 4427159"/>
              <a:gd name="connsiteX3" fmla="*/ 11844593 w 12192000"/>
              <a:gd name="connsiteY3" fmla="*/ 861683 h 4427159"/>
              <a:gd name="connsiteX4" fmla="*/ 11844593 w 12192000"/>
              <a:gd name="connsiteY4" fmla="*/ 861680 h 4427159"/>
              <a:gd name="connsiteX5" fmla="*/ 3758325 w 12192000"/>
              <a:gd name="connsiteY5" fmla="*/ 861680 h 4427159"/>
              <a:gd name="connsiteX6" fmla="*/ 3758325 w 12192000"/>
              <a:gd name="connsiteY6" fmla="*/ 864214 h 4427159"/>
              <a:gd name="connsiteX7" fmla="*/ 3658142 w 12192000"/>
              <a:gd name="connsiteY7" fmla="*/ 861680 h 4427159"/>
              <a:gd name="connsiteX8" fmla="*/ 18887 w 12192000"/>
              <a:gd name="connsiteY8" fmla="*/ 4145798 h 4427159"/>
              <a:gd name="connsiteX9" fmla="*/ 4679 w 12192000"/>
              <a:gd name="connsiteY9" fmla="*/ 4427159 h 4427159"/>
              <a:gd name="connsiteX10" fmla="*/ 0 w 12192000"/>
              <a:gd name="connsiteY10" fmla="*/ 4427159 h 442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427159">
                <a:moveTo>
                  <a:pt x="0" y="0"/>
                </a:moveTo>
                <a:lnTo>
                  <a:pt x="12192000" y="0"/>
                </a:lnTo>
                <a:lnTo>
                  <a:pt x="12192000" y="861683"/>
                </a:lnTo>
                <a:lnTo>
                  <a:pt x="11844593" y="861683"/>
                </a:lnTo>
                <a:lnTo>
                  <a:pt x="11844593" y="861680"/>
                </a:lnTo>
                <a:lnTo>
                  <a:pt x="3758325" y="861680"/>
                </a:lnTo>
                <a:lnTo>
                  <a:pt x="3758325" y="864214"/>
                </a:lnTo>
                <a:lnTo>
                  <a:pt x="3658142" y="861680"/>
                </a:lnTo>
                <a:cubicBezTo>
                  <a:pt x="1764077" y="861680"/>
                  <a:pt x="206220" y="2301158"/>
                  <a:pt x="18887" y="4145798"/>
                </a:cubicBezTo>
                <a:lnTo>
                  <a:pt x="4679" y="4427159"/>
                </a:lnTo>
                <a:lnTo>
                  <a:pt x="0" y="442715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1600200"/>
            <a:ext cx="3787470" cy="3416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Detecting  Correlation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369DB5D3-4B63-4FD1-BA37-8EBACA587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E7958C06-3C04-49E5-ADC2-F87376A58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8" y="0"/>
            <a:ext cx="7875323" cy="6853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Freeform: Shape 6156">
            <a:extLst>
              <a:ext uri="{FF2B5EF4-FFF2-40B4-BE49-F238E27FC236}">
                <a16:creationId xmlns:a16="http://schemas.microsoft.com/office/drawing/2014/main" id="{FD4F8B04-08DD-4011-96EC-6196277E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8624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4E4C7-E2AD-AF64-3393-8B11F143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2952465" cy="54864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Pairwise Plots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  <a:latin typeface="Elephant" panose="02020904090505020303" pitchFamily="18" charset="0"/>
              </a:rPr>
              <a:t>Campaign Features</a:t>
            </a:r>
            <a:endParaRPr lang="en-US" dirty="0">
              <a:solidFill>
                <a:srgbClr val="FFFFFF"/>
              </a:solidFill>
              <a:latin typeface="Elephant" panose="02020904090505020303" pitchFamily="18" charset="0"/>
            </a:endParaRPr>
          </a:p>
        </p:txBody>
      </p:sp>
      <p:sp useBgFill="1">
        <p:nvSpPr>
          <p:cNvPr id="6159" name="Freeform: Shape 6158">
            <a:extLst>
              <a:ext uri="{FF2B5EF4-FFF2-40B4-BE49-F238E27FC236}">
                <a16:creationId xmlns:a16="http://schemas.microsoft.com/office/drawing/2014/main" id="{068666C8-2303-425E-AD7D-7978AF7FA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904573" y="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  <a:gd name="connsiteX0" fmla="*/ 2532276 w 5963231"/>
              <a:gd name="connsiteY0" fmla="*/ 6861910 h 6861910"/>
              <a:gd name="connsiteX1" fmla="*/ 0 w 5963231"/>
              <a:gd name="connsiteY1" fmla="*/ 6858000 h 6861910"/>
              <a:gd name="connsiteX2" fmla="*/ 0 w 5963231"/>
              <a:gd name="connsiteY2" fmla="*/ 0 h 6861910"/>
              <a:gd name="connsiteX3" fmla="*/ 2532276 w 5963231"/>
              <a:gd name="connsiteY3" fmla="*/ 0 h 6861910"/>
              <a:gd name="connsiteX4" fmla="*/ 2547568 w 5963231"/>
              <a:gd name="connsiteY4" fmla="*/ 0 h 6861910"/>
              <a:gd name="connsiteX5" fmla="*/ 2547568 w 5963231"/>
              <a:gd name="connsiteY5" fmla="*/ 387 h 6861910"/>
              <a:gd name="connsiteX6" fmla="*/ 2708832 w 5963231"/>
              <a:gd name="connsiteY6" fmla="*/ 4464 h 6861910"/>
              <a:gd name="connsiteX7" fmla="*/ 5963231 w 5963231"/>
              <a:gd name="connsiteY7" fmla="*/ 3430955 h 6861910"/>
              <a:gd name="connsiteX8" fmla="*/ 2532276 w 5963231"/>
              <a:gd name="connsiteY8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46A5260-02A2-EE0F-A6B4-67CDFE17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6899" y="463114"/>
            <a:ext cx="6274904" cy="578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C4427-5D63-E27B-DF02-36B7855A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0461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CAE6B-EC80-680F-9F9D-15054B84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E6A9AFAE-E861-2390-71A5-2E560E272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B930808D-8A8F-2909-980F-298987693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8" y="0"/>
            <a:ext cx="7875323" cy="6853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Freeform: Shape 6156">
            <a:extLst>
              <a:ext uri="{FF2B5EF4-FFF2-40B4-BE49-F238E27FC236}">
                <a16:creationId xmlns:a16="http://schemas.microsoft.com/office/drawing/2014/main" id="{AD0AE78A-D6AC-6164-34B9-B7EF23AA2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8624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860EE-A560-6C8E-2668-D9E681A8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2952465" cy="54864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Pairwise Plots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  <a:latin typeface="Elephant" panose="02020904090505020303" pitchFamily="18" charset="0"/>
              </a:rPr>
              <a:t>Financial Features</a:t>
            </a:r>
            <a:endParaRPr lang="en-US" dirty="0">
              <a:solidFill>
                <a:srgbClr val="FFFFFF"/>
              </a:solidFill>
              <a:latin typeface="Elephant" panose="02020904090505020303" pitchFamily="18" charset="0"/>
            </a:endParaRPr>
          </a:p>
        </p:txBody>
      </p:sp>
      <p:sp useBgFill="1">
        <p:nvSpPr>
          <p:cNvPr id="6159" name="Freeform: Shape 6158">
            <a:extLst>
              <a:ext uri="{FF2B5EF4-FFF2-40B4-BE49-F238E27FC236}">
                <a16:creationId xmlns:a16="http://schemas.microsoft.com/office/drawing/2014/main" id="{199E22C0-026A-A959-36F7-94F1E826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904573" y="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  <a:gd name="connsiteX0" fmla="*/ 2532276 w 5963231"/>
              <a:gd name="connsiteY0" fmla="*/ 6861910 h 6861910"/>
              <a:gd name="connsiteX1" fmla="*/ 0 w 5963231"/>
              <a:gd name="connsiteY1" fmla="*/ 6858000 h 6861910"/>
              <a:gd name="connsiteX2" fmla="*/ 0 w 5963231"/>
              <a:gd name="connsiteY2" fmla="*/ 0 h 6861910"/>
              <a:gd name="connsiteX3" fmla="*/ 2532276 w 5963231"/>
              <a:gd name="connsiteY3" fmla="*/ 0 h 6861910"/>
              <a:gd name="connsiteX4" fmla="*/ 2547568 w 5963231"/>
              <a:gd name="connsiteY4" fmla="*/ 0 h 6861910"/>
              <a:gd name="connsiteX5" fmla="*/ 2547568 w 5963231"/>
              <a:gd name="connsiteY5" fmla="*/ 387 h 6861910"/>
              <a:gd name="connsiteX6" fmla="*/ 2708832 w 5963231"/>
              <a:gd name="connsiteY6" fmla="*/ 4464 h 6861910"/>
              <a:gd name="connsiteX7" fmla="*/ 5963231 w 5963231"/>
              <a:gd name="connsiteY7" fmla="*/ 3430955 h 6861910"/>
              <a:gd name="connsiteX8" fmla="*/ 2532276 w 5963231"/>
              <a:gd name="connsiteY8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7015-4589-B751-2ED5-6231145A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 smtClean="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>
              <a:solidFill>
                <a:schemeClr val="accent2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67EB06B-7786-DC3B-08C2-E210F35FA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9581" y="629067"/>
            <a:ext cx="6070315" cy="55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40025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AA74-6928-4A84-9C3F-D130518F6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E2EC86-78BA-4B5E-A283-4FC8EC64C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CC966CD-9E88-40A4-8C1B-22FDDBF5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10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B8290-B5AD-5A03-41F5-CB9657C2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9716"/>
            <a:ext cx="3787253" cy="355127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</a:rPr>
              <a:t>Correlation Matrix</a:t>
            </a:r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A1BA985-99E8-6B3F-5EB6-03A7C1F9CC3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82113" y="786263"/>
            <a:ext cx="6221418" cy="2115282"/>
          </a:xfrm>
          <a:prstGeom prst="rect">
            <a:avLst/>
          </a:prstGeom>
        </p:spPr>
      </p:pic>
      <p:pic>
        <p:nvPicPr>
          <p:cNvPr id="9" name="Content Placeholder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7D343F9-37F6-7EFA-D326-566F5CA322B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1471"/>
          <a:stretch/>
        </p:blipFill>
        <p:spPr>
          <a:xfrm>
            <a:off x="5582113" y="3628123"/>
            <a:ext cx="6315683" cy="21152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7AE2F-61A0-233A-B6EC-C7A53B0DF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9791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Correlation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60B1DC9E-E04D-5A1C-1A3A-AAECF479C22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09498488"/>
              </p:ext>
            </p:extLst>
          </p:nvPr>
        </p:nvGraphicFramePr>
        <p:xfrm>
          <a:off x="3527673" y="2687320"/>
          <a:ext cx="4790417" cy="14833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394237">
                  <a:extLst>
                    <a:ext uri="{9D8B030D-6E8A-4147-A177-3AD203B41FA5}">
                      <a16:colId xmlns:a16="http://schemas.microsoft.com/office/drawing/2014/main" val="4214019008"/>
                    </a:ext>
                  </a:extLst>
                </a:gridCol>
                <a:gridCol w="648929">
                  <a:extLst>
                    <a:ext uri="{9D8B030D-6E8A-4147-A177-3AD203B41FA5}">
                      <a16:colId xmlns:a16="http://schemas.microsoft.com/office/drawing/2014/main" val="400015671"/>
                    </a:ext>
                  </a:extLst>
                </a:gridCol>
                <a:gridCol w="747251">
                  <a:extLst>
                    <a:ext uri="{9D8B030D-6E8A-4147-A177-3AD203B41FA5}">
                      <a16:colId xmlns:a16="http://schemas.microsoft.com/office/drawing/2014/main" val="410156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42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Cons.conf.idx</a:t>
                      </a:r>
                      <a:r>
                        <a:rPr lang="en-US" dirty="0"/>
                        <a:t> vs </a:t>
                      </a:r>
                      <a:r>
                        <a:rPr lang="en-US" dirty="0" err="1"/>
                        <a:t>emp.var.rate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3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Cons.conf.idx</a:t>
                      </a:r>
                      <a:r>
                        <a:rPr lang="en-US" dirty="0"/>
                        <a:t> vs </a:t>
                      </a:r>
                      <a:r>
                        <a:rPr lang="en-US" dirty="0" err="1"/>
                        <a:t>cons,price.idx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11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Cons.conf.idx</a:t>
                      </a:r>
                      <a:r>
                        <a:rPr lang="en-US" dirty="0"/>
                        <a:t> vs euribor3m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78724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70016-E0B6-DAC7-B6DA-CC7F3A15D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F5CD8-7F0B-6C1D-97B7-D3B9D2157E46}"/>
              </a:ext>
            </a:extLst>
          </p:cNvPr>
          <p:cNvSpPr txBox="1"/>
          <p:nvPr/>
        </p:nvSpPr>
        <p:spPr>
          <a:xfrm>
            <a:off x="2988608" y="4318544"/>
            <a:ext cx="5976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consumer confidence index is negatively correlated with the other variables for successful calls but positively correlated for unsuccessful calls</a:t>
            </a:r>
          </a:p>
        </p:txBody>
      </p:sp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0E85-82FF-73BC-CDBE-92367144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p:pic>
        <p:nvPicPr>
          <p:cNvPr id="6" name="Picture Placeholder 5" descr="Linear Graph outline">
            <a:extLst>
              <a:ext uri="{FF2B5EF4-FFF2-40B4-BE49-F238E27FC236}">
                <a16:creationId xmlns:a16="http://schemas.microsoft.com/office/drawing/2014/main" id="{39A71F37-CB46-345B-B8A6-A326EB5726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542" r="18542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32D6D-53EA-ECA6-58D9-FA2D582E2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0113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bank is trying to evaluate its marketing campaign and using the existing data to determine what makes a marketing campaign successful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F66D-64E0-1C5F-3908-19F3A5E0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4FA0FF-F7F6-0951-28BD-8E0B12A3B11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369268" y="2284193"/>
                <a:ext cx="9590215" cy="3436653"/>
              </a:xfrm>
            </p:spPr>
            <p:txBody>
              <a:bodyPr/>
              <a:lstStyle/>
              <a:p>
                <a:r>
                  <a:rPr lang="en-US" dirty="0"/>
                  <a:t>Noting the previous relationships, we fit a model to predict the consumer confidence index based on the employment variation rate, the consumer price index and the Euribor 3 month interest</a:t>
                </a:r>
              </a:p>
              <a:p>
                <a:r>
                  <a:rPr lang="en-US" dirty="0"/>
                  <a:t>The model will take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𝐶𝑜𝑛𝑠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𝑖𝑑𝑥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𝑒𝑚𝑝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𝑐𝑜𝑛𝑠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𝑖𝑑𝑥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𝑒𝑢𝑟𝑖𝑏𝑜𝑟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4FA0FF-F7F6-0951-28BD-8E0B12A3B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369268" y="2284193"/>
                <a:ext cx="9590215" cy="3436653"/>
              </a:xfrm>
              <a:blipFill>
                <a:blip r:embed="rId2"/>
                <a:stretch>
                  <a:fillRect l="-445" t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4FFEE-BE54-FDE5-F9E5-8F2998D9C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9785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0C77-FDA3-A02F-ED8C-D44CED76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37F2524D-5C15-FCE4-D10F-A8D9B723484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81179839"/>
                  </p:ext>
                </p:extLst>
              </p:nvPr>
            </p:nvGraphicFramePr>
            <p:xfrm>
              <a:off x="914400" y="1919288"/>
              <a:ext cx="9915521" cy="1854200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1416503">
                      <a:extLst>
                        <a:ext uri="{9D8B030D-6E8A-4147-A177-3AD203B41FA5}">
                          <a16:colId xmlns:a16="http://schemas.microsoft.com/office/drawing/2014/main" val="2736772394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4031542638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863992598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2189072813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226283749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3215632589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17161026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Std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T-Statistic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0.975]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989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-82.4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-94.16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-70.64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6031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-4.18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-58.0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-4.323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-4.04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6429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5855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4.247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29077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37F2524D-5C15-FCE4-D10F-A8D9B723484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81179839"/>
                  </p:ext>
                </p:extLst>
              </p:nvPr>
            </p:nvGraphicFramePr>
            <p:xfrm>
              <a:off x="914400" y="1919288"/>
              <a:ext cx="9915521" cy="1854200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1416503">
                      <a:extLst>
                        <a:ext uri="{9D8B030D-6E8A-4147-A177-3AD203B41FA5}">
                          <a16:colId xmlns:a16="http://schemas.microsoft.com/office/drawing/2014/main" val="2736772394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4031542638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863992598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2189072813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226283749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3215632589"/>
                        </a:ext>
                      </a:extLst>
                    </a:gridCol>
                    <a:gridCol w="1416503">
                      <a:extLst>
                        <a:ext uri="{9D8B030D-6E8A-4147-A177-3AD203B41FA5}">
                          <a16:colId xmlns:a16="http://schemas.microsoft.com/office/drawing/2014/main" val="17161026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Std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T-Statistic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0.975]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989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6557" r="-601724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-82.4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-13.74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-94.16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-70.64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6031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3226" r="-601724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-4.18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-58.0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-4.323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-4.04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6429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6017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5855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8197" r="-60172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4.247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29077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0E892-D35F-A8A6-4A63-2439A180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3E31400-CBF3-31D4-0E60-23F833E808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8355359"/>
                  </p:ext>
                </p:extLst>
              </p:nvPr>
            </p:nvGraphicFramePr>
            <p:xfrm>
              <a:off x="905256" y="4163782"/>
              <a:ext cx="3381609" cy="741680"/>
            </p:xfrm>
            <a:graphic>
              <a:graphicData uri="http://schemas.openxmlformats.org/drawingml/2006/table">
                <a:tbl>
                  <a:tblPr bandRow="1">
                    <a:tableStyleId>{B301B821-A1FF-4177-AEE7-76D212191A09}</a:tableStyleId>
                  </a:tblPr>
                  <a:tblGrid>
                    <a:gridCol w="2113247">
                      <a:extLst>
                        <a:ext uri="{9D8B030D-6E8A-4147-A177-3AD203B41FA5}">
                          <a16:colId xmlns:a16="http://schemas.microsoft.com/office/drawing/2014/main" val="2126908337"/>
                        </a:ext>
                      </a:extLst>
                    </a:gridCol>
                    <a:gridCol w="1268362">
                      <a:extLst>
                        <a:ext uri="{9D8B030D-6E8A-4147-A177-3AD203B41FA5}">
                          <a16:colId xmlns:a16="http://schemas.microsoft.com/office/drawing/2014/main" val="31881705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oMath>
                          </a14:m>
                          <a:r>
                            <a:rPr lang="en-US" b="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0.177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56748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𝐴𝑑𝑗𝑢𝑠𝑡𝑒𝑑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𝐸𝑟𝑟𝑜𝑟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0.177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968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3E31400-CBF3-31D4-0E60-23F833E808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8355359"/>
                  </p:ext>
                </p:extLst>
              </p:nvPr>
            </p:nvGraphicFramePr>
            <p:xfrm>
              <a:off x="905256" y="4163782"/>
              <a:ext cx="3381609" cy="741680"/>
            </p:xfrm>
            <a:graphic>
              <a:graphicData uri="http://schemas.openxmlformats.org/drawingml/2006/table">
                <a:tbl>
                  <a:tblPr bandRow="1">
                    <a:tableStyleId>{B301B821-A1FF-4177-AEE7-76D212191A09}</a:tableStyleId>
                  </a:tblPr>
                  <a:tblGrid>
                    <a:gridCol w="2113247">
                      <a:extLst>
                        <a:ext uri="{9D8B030D-6E8A-4147-A177-3AD203B41FA5}">
                          <a16:colId xmlns:a16="http://schemas.microsoft.com/office/drawing/2014/main" val="2126908337"/>
                        </a:ext>
                      </a:extLst>
                    </a:gridCol>
                    <a:gridCol w="1268362">
                      <a:extLst>
                        <a:ext uri="{9D8B030D-6E8A-4147-A177-3AD203B41FA5}">
                          <a16:colId xmlns:a16="http://schemas.microsoft.com/office/drawing/2014/main" val="31881705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8" t="-6557" r="-6080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0.177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56748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8" t="-106557" r="-6080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0.177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9689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511616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9ACA-AEC3-375F-C4B8-E3AB902C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6E0F-1BF4-2039-7A9F-F7965F51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next aim to create a logistic regression model to predict whether the outcome of a call will be successful or not based on the user’s data.</a:t>
            </a:r>
          </a:p>
          <a:p>
            <a:r>
              <a:rPr lang="en-US" dirty="0"/>
              <a:t>The logistic regression equations will be as shown below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A6B67-E526-8230-52E1-5442E988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6DCC4E-EEB7-F0E4-E3B6-81C074058A5B}"/>
                  </a:ext>
                </a:extLst>
              </p:cNvPr>
              <p:cNvSpPr txBox="1"/>
              <p:nvPr/>
            </p:nvSpPr>
            <p:spPr>
              <a:xfrm>
                <a:off x="2814685" y="3429000"/>
                <a:ext cx="6096000" cy="143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6DCC4E-EEB7-F0E4-E3B6-81C074058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85" y="3429000"/>
                <a:ext cx="6096000" cy="1434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47647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3980-AFDB-2253-1C6D-9F2CB67E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8D16-1873-B140-C410-D578B1ABC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first try fitting a model that includes all variables however that yields an in significant result for most of the coefficients.</a:t>
            </a:r>
          </a:p>
          <a:p>
            <a:r>
              <a:rPr lang="en-US" dirty="0"/>
              <a:t>We use the result of that model and choose all features that have a coefficient p-value&lt;0.5</a:t>
            </a:r>
          </a:p>
          <a:p>
            <a:r>
              <a:rPr lang="en-US" dirty="0"/>
              <a:t>The final features we include in the model are </a:t>
            </a:r>
            <a:r>
              <a:rPr lang="en-US" i="1" dirty="0"/>
              <a:t>duration</a:t>
            </a:r>
            <a:r>
              <a:rPr lang="en-US" dirty="0"/>
              <a:t>, </a:t>
            </a:r>
            <a:r>
              <a:rPr lang="en-US" i="1" dirty="0"/>
              <a:t>campaign</a:t>
            </a:r>
            <a:r>
              <a:rPr lang="en-US" dirty="0"/>
              <a:t>, </a:t>
            </a:r>
            <a:r>
              <a:rPr lang="en-US" i="1" dirty="0" err="1"/>
              <a:t>pdays</a:t>
            </a:r>
            <a:r>
              <a:rPr lang="en-US" dirty="0"/>
              <a:t>, </a:t>
            </a:r>
            <a:r>
              <a:rPr lang="en-US" i="1" dirty="0" err="1"/>
              <a:t>cons.price.idx</a:t>
            </a:r>
            <a:r>
              <a:rPr lang="en-US" dirty="0"/>
              <a:t>, </a:t>
            </a:r>
            <a:r>
              <a:rPr lang="en-US" i="1" dirty="0" err="1"/>
              <a:t>cons.conf.idx</a:t>
            </a:r>
            <a:r>
              <a:rPr lang="en-US" dirty="0"/>
              <a:t>, and </a:t>
            </a:r>
            <a:r>
              <a:rPr lang="en-US" i="1" dirty="0"/>
              <a:t>euribor3m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BA8E-F0D8-3FF8-BBB5-62ECEB27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6490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2948-13AC-1758-9BDC-28515648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Logistic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685F8-8FCF-F471-F151-021BC200A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5255" y="1609793"/>
                <a:ext cx="9914860" cy="4123318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Once we fit the model, we get the coefficients for each of the features and notice that they all have a significant p-value.</a:t>
                </a:r>
              </a:p>
              <a:p>
                <a:r>
                  <a:rPr lang="en-US" sz="1800" dirty="0"/>
                  <a:t>We now can model the probability of call being successful based on the given parameters using the below parameters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685F8-8FCF-F471-F151-021BC200A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5255" y="1609793"/>
                <a:ext cx="9914860" cy="4123318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3D35D-F0FA-89D5-07EA-97027D159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129B5B9E-762B-72B8-8A4A-088FA319AB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80674"/>
              </p:ext>
            </p:extLst>
          </p:nvPr>
        </p:nvGraphicFramePr>
        <p:xfrm>
          <a:off x="905254" y="3206353"/>
          <a:ext cx="9915521" cy="2966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12464">
                  <a:extLst>
                    <a:ext uri="{9D8B030D-6E8A-4147-A177-3AD203B41FA5}">
                      <a16:colId xmlns:a16="http://schemas.microsoft.com/office/drawing/2014/main" val="2736772394"/>
                    </a:ext>
                  </a:extLst>
                </a:gridCol>
                <a:gridCol w="1366684">
                  <a:extLst>
                    <a:ext uri="{9D8B030D-6E8A-4147-A177-3AD203B41FA5}">
                      <a16:colId xmlns:a16="http://schemas.microsoft.com/office/drawing/2014/main" val="4031542638"/>
                    </a:ext>
                  </a:extLst>
                </a:gridCol>
                <a:gridCol w="1270361">
                  <a:extLst>
                    <a:ext uri="{9D8B030D-6E8A-4147-A177-3AD203B41FA5}">
                      <a16:colId xmlns:a16="http://schemas.microsoft.com/office/drawing/2014/main" val="863992598"/>
                    </a:ext>
                  </a:extLst>
                </a:gridCol>
                <a:gridCol w="1416503">
                  <a:extLst>
                    <a:ext uri="{9D8B030D-6E8A-4147-A177-3AD203B41FA5}">
                      <a16:colId xmlns:a16="http://schemas.microsoft.com/office/drawing/2014/main" val="2189072813"/>
                    </a:ext>
                  </a:extLst>
                </a:gridCol>
                <a:gridCol w="1416503">
                  <a:extLst>
                    <a:ext uri="{9D8B030D-6E8A-4147-A177-3AD203B41FA5}">
                      <a16:colId xmlns:a16="http://schemas.microsoft.com/office/drawing/2014/main" val="226283749"/>
                    </a:ext>
                  </a:extLst>
                </a:gridCol>
                <a:gridCol w="1416503">
                  <a:extLst>
                    <a:ext uri="{9D8B030D-6E8A-4147-A177-3AD203B41FA5}">
                      <a16:colId xmlns:a16="http://schemas.microsoft.com/office/drawing/2014/main" val="3215632589"/>
                    </a:ext>
                  </a:extLst>
                </a:gridCol>
                <a:gridCol w="1416503">
                  <a:extLst>
                    <a:ext uri="{9D8B030D-6E8A-4147-A177-3AD203B41FA5}">
                      <a16:colId xmlns:a16="http://schemas.microsoft.com/office/drawing/2014/main" val="171610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T-Statistic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8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3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42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Campaign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-0.0495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85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Pdays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0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Cons.price.idx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391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Cons.conf.idx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1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euribor3m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96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6824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1088211"/>
            <a:ext cx="10014158" cy="4896019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63FF7C-BCE4-419D-9C3F-41EC23EA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860C7B-C231-4C73-B846-9641A2720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798"/>
            <a:ext cx="4770783" cy="32174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</a:rPr>
              <a:t>Exploratory Data Analysis</a:t>
            </a:r>
          </a:p>
        </p:txBody>
      </p:sp>
      <p:pic>
        <p:nvPicPr>
          <p:cNvPr id="6" name="Picture Placeholder 4" descr="Digital graph of stock market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127" r="23789"/>
          <a:stretch/>
        </p:blipFill>
        <p:spPr>
          <a:xfrm>
            <a:off x="6057901" y="10"/>
            <a:ext cx="6134099" cy="6857989"/>
          </a:xfrm>
          <a:custGeom>
            <a:avLst/>
            <a:gdLst/>
            <a:ahLst/>
            <a:cxnLst/>
            <a:rect l="l" t="t" r="r" b="b"/>
            <a:pathLst>
              <a:path w="6134099" h="6857999">
                <a:moveTo>
                  <a:pt x="2378699" y="0"/>
                </a:moveTo>
                <a:lnTo>
                  <a:pt x="6134099" y="0"/>
                </a:lnTo>
                <a:lnTo>
                  <a:pt x="6134099" y="6857999"/>
                </a:lnTo>
                <a:lnTo>
                  <a:pt x="2401766" y="6857999"/>
                </a:lnTo>
                <a:lnTo>
                  <a:pt x="2397402" y="6856523"/>
                </a:lnTo>
                <a:cubicBezTo>
                  <a:pt x="998410" y="6344283"/>
                  <a:pt x="0" y="5001024"/>
                  <a:pt x="0" y="3424574"/>
                </a:cubicBezTo>
                <a:cubicBezTo>
                  <a:pt x="0" y="1911182"/>
                  <a:pt x="920134" y="612699"/>
                  <a:pt x="2231484" y="58045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57368-014F-41F3-B5AF-E1701430F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7620"/>
            <a:ext cx="11576868" cy="2500379"/>
          </a:xfrm>
          <a:custGeom>
            <a:avLst/>
            <a:gdLst>
              <a:gd name="connsiteX0" fmla="*/ 0 w 11576868"/>
              <a:gd name="connsiteY0" fmla="*/ 0 h 2500379"/>
              <a:gd name="connsiteX1" fmla="*/ 949598 w 11576868"/>
              <a:gd name="connsiteY1" fmla="*/ 0 h 2500379"/>
              <a:gd name="connsiteX2" fmla="*/ 2713710 w 11576868"/>
              <a:gd name="connsiteY2" fmla="*/ 0 h 2500379"/>
              <a:gd name="connsiteX3" fmla="*/ 3638550 w 11576868"/>
              <a:gd name="connsiteY3" fmla="*/ 0 h 2500379"/>
              <a:gd name="connsiteX4" fmla="*/ 4302399 w 11576868"/>
              <a:gd name="connsiteY4" fmla="*/ 0 h 2500379"/>
              <a:gd name="connsiteX5" fmla="*/ 8772860 w 11576868"/>
              <a:gd name="connsiteY5" fmla="*/ 0 h 2500379"/>
              <a:gd name="connsiteX6" fmla="*/ 8772860 w 11576868"/>
              <a:gd name="connsiteY6" fmla="*/ 1898 h 2500379"/>
              <a:gd name="connsiteX7" fmla="*/ 8847928 w 11576868"/>
              <a:gd name="connsiteY7" fmla="*/ 0 h 2500379"/>
              <a:gd name="connsiteX8" fmla="*/ 11574871 w 11576868"/>
              <a:gd name="connsiteY8" fmla="*/ 2460835 h 2500379"/>
              <a:gd name="connsiteX9" fmla="*/ 11576868 w 11576868"/>
              <a:gd name="connsiteY9" fmla="*/ 2500379 h 2500379"/>
              <a:gd name="connsiteX10" fmla="*/ 0 w 11576868"/>
              <a:gd name="connsiteY10" fmla="*/ 2500379 h 250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76868" h="2500379">
                <a:moveTo>
                  <a:pt x="0" y="0"/>
                </a:moveTo>
                <a:lnTo>
                  <a:pt x="949598" y="0"/>
                </a:lnTo>
                <a:lnTo>
                  <a:pt x="2713710" y="0"/>
                </a:lnTo>
                <a:lnTo>
                  <a:pt x="3638550" y="0"/>
                </a:lnTo>
                <a:lnTo>
                  <a:pt x="4302399" y="0"/>
                </a:lnTo>
                <a:lnTo>
                  <a:pt x="8772860" y="0"/>
                </a:lnTo>
                <a:lnTo>
                  <a:pt x="8772860" y="1898"/>
                </a:lnTo>
                <a:lnTo>
                  <a:pt x="8847928" y="0"/>
                </a:lnTo>
                <a:cubicBezTo>
                  <a:pt x="10267176" y="0"/>
                  <a:pt x="11434500" y="1078620"/>
                  <a:pt x="11574871" y="2460835"/>
                </a:cubicBezTo>
                <a:lnTo>
                  <a:pt x="11576868" y="2500379"/>
                </a:lnTo>
                <a:lnTo>
                  <a:pt x="0" y="2500379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5850-7D3D-7947-FDCB-9BE79231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Columns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6BBA4-DA0C-7182-E6C3-E6BD46673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83B02D4-0426-EB30-DFDA-1013FC54CEF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722339588"/>
              </p:ext>
            </p:extLst>
          </p:nvPr>
        </p:nvGraphicFramePr>
        <p:xfrm>
          <a:off x="1365975" y="1823577"/>
          <a:ext cx="9915524" cy="44500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478881">
                  <a:extLst>
                    <a:ext uri="{9D8B030D-6E8A-4147-A177-3AD203B41FA5}">
                      <a16:colId xmlns:a16="http://schemas.microsoft.com/office/drawing/2014/main" val="2663419391"/>
                    </a:ext>
                  </a:extLst>
                </a:gridCol>
                <a:gridCol w="2478881">
                  <a:extLst>
                    <a:ext uri="{9D8B030D-6E8A-4147-A177-3AD203B41FA5}">
                      <a16:colId xmlns:a16="http://schemas.microsoft.com/office/drawing/2014/main" val="2922253487"/>
                    </a:ext>
                  </a:extLst>
                </a:gridCol>
                <a:gridCol w="2478881">
                  <a:extLst>
                    <a:ext uri="{9D8B030D-6E8A-4147-A177-3AD203B41FA5}">
                      <a16:colId xmlns:a16="http://schemas.microsoft.com/office/drawing/2014/main" val="3542205042"/>
                    </a:ext>
                  </a:extLst>
                </a:gridCol>
                <a:gridCol w="2478881">
                  <a:extLst>
                    <a:ext uri="{9D8B030D-6E8A-4147-A177-3AD203B41FA5}">
                      <a16:colId xmlns:a16="http://schemas.microsoft.com/office/drawing/2014/main" val="1193987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999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Campaign</a:t>
                      </a: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30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Pdays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087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Martial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</a:t>
                      </a: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28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Poutcome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55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Emp.var.rate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Cons.price.idx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4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Cons.conf.idx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73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Euribor3m</a:t>
                      </a: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234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Nr.employed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83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81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98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090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F464-FFCA-0758-7A96-3647F6E8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Numerical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95A0F-9398-7D26-CD3B-19E245919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812" y="1489173"/>
            <a:ext cx="5183188" cy="411956"/>
          </a:xfrm>
        </p:spPr>
        <p:txBody>
          <a:bodyPr/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B84BED-1FBC-55B2-5C8D-2E2AB0CDC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493199"/>
            <a:ext cx="5183188" cy="411956"/>
          </a:xfrm>
        </p:spPr>
        <p:txBody>
          <a:bodyPr/>
          <a:lstStyle/>
          <a:p>
            <a:pPr algn="ctr"/>
            <a:r>
              <a:rPr lang="en-US" dirty="0"/>
              <a:t>Duration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3DDC4D-B195-F315-F39D-DC711A39CE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843251" y="2008284"/>
            <a:ext cx="3958411" cy="210907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EBA47-B050-628E-2A4F-DF573E98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B4F02B-BE0F-8BDD-D0E7-77B2D22245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08" b="79812"/>
          <a:stretch/>
        </p:blipFill>
        <p:spPr bwMode="auto">
          <a:xfrm>
            <a:off x="1101403" y="1956526"/>
            <a:ext cx="4044006" cy="21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C71280-965F-1558-1E54-63BB127C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94"/>
          <a:stretch/>
        </p:blipFill>
        <p:spPr>
          <a:xfrm>
            <a:off x="3415506" y="4546293"/>
            <a:ext cx="4302312" cy="2212084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44936DC-383B-55BB-5BD7-AB8F4D7FE4D3}"/>
              </a:ext>
            </a:extLst>
          </p:cNvPr>
          <p:cNvSpPr txBox="1">
            <a:spLocks/>
          </p:cNvSpPr>
          <p:nvPr/>
        </p:nvSpPr>
        <p:spPr>
          <a:xfrm>
            <a:off x="3123406" y="4093828"/>
            <a:ext cx="5183188" cy="411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Campaign</a:t>
            </a:r>
          </a:p>
        </p:txBody>
      </p:sp>
    </p:spTree>
    <p:extLst>
      <p:ext uri="{BB962C8B-B14F-4D97-AF65-F5344CB8AC3E}">
        <p14:creationId xmlns:p14="http://schemas.microsoft.com/office/powerpoint/2010/main" val="90081833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AB65D3DA-DB4B-411D-A7AA-214B7CCDD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7EE1032-0446-4780-BB30-27AE7761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754" y="4350224"/>
            <a:ext cx="12207753" cy="2529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35FAFD0-54FE-4EEA-8212-180B5B5D3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753" y="4350224"/>
            <a:ext cx="12207753" cy="2529561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4ACCBECF-20B0-4F18-8FD2-DA5E82AB3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755" y="4350225"/>
            <a:ext cx="9108074" cy="2536385"/>
          </a:xfrm>
          <a:custGeom>
            <a:avLst/>
            <a:gdLst>
              <a:gd name="connsiteX0" fmla="*/ 0 w 9108074"/>
              <a:gd name="connsiteY0" fmla="*/ 0 h 2536385"/>
              <a:gd name="connsiteX1" fmla="*/ 1774120 w 9108074"/>
              <a:gd name="connsiteY1" fmla="*/ 0 h 2536385"/>
              <a:gd name="connsiteX2" fmla="*/ 3862043 w 9108074"/>
              <a:gd name="connsiteY2" fmla="*/ 0 h 2536385"/>
              <a:gd name="connsiteX3" fmla="*/ 6665734 w 9108074"/>
              <a:gd name="connsiteY3" fmla="*/ 0 h 2536385"/>
              <a:gd name="connsiteX4" fmla="*/ 6912337 w 9108074"/>
              <a:gd name="connsiteY4" fmla="*/ 23016 h 2536385"/>
              <a:gd name="connsiteX5" fmla="*/ 9108074 w 9108074"/>
              <a:gd name="connsiteY5" fmla="*/ 2515032 h 2536385"/>
              <a:gd name="connsiteX6" fmla="*/ 9107087 w 9108074"/>
              <a:gd name="connsiteY6" fmla="*/ 2536385 h 2536385"/>
              <a:gd name="connsiteX7" fmla="*/ 0 w 9108074"/>
              <a:gd name="connsiteY7" fmla="*/ 2536385 h 253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08074" h="2536385">
                <a:moveTo>
                  <a:pt x="0" y="0"/>
                </a:moveTo>
                <a:lnTo>
                  <a:pt x="1774120" y="0"/>
                </a:lnTo>
                <a:lnTo>
                  <a:pt x="3862043" y="0"/>
                </a:lnTo>
                <a:lnTo>
                  <a:pt x="6665734" y="0"/>
                </a:lnTo>
                <a:lnTo>
                  <a:pt x="6912337" y="23016"/>
                </a:lnTo>
                <a:cubicBezTo>
                  <a:pt x="8145650" y="151293"/>
                  <a:pt x="9108074" y="1218052"/>
                  <a:pt x="9108074" y="2515032"/>
                </a:cubicBezTo>
                <a:lnTo>
                  <a:pt x="9107087" y="2536385"/>
                </a:lnTo>
                <a:lnTo>
                  <a:pt x="0" y="25363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D4368-B51D-612B-6DC8-BE424782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935806"/>
            <a:ext cx="7472149" cy="14112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FFFFFF"/>
                </a:solidFill>
              </a:rPr>
              <a:t>Distribution of Categorical Features</a:t>
            </a:r>
          </a:p>
        </p:txBody>
      </p:sp>
      <p:pic>
        <p:nvPicPr>
          <p:cNvPr id="2050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5D8059C-2115-16E3-51C4-D88B09E36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709" b="49908"/>
          <a:stretch/>
        </p:blipFill>
        <p:spPr bwMode="auto">
          <a:xfrm>
            <a:off x="609599" y="735536"/>
            <a:ext cx="5325533" cy="311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4AE8C9CB-7F55-96B8-28FD-D2466077B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796"/>
          <a:stretch/>
        </p:blipFill>
        <p:spPr bwMode="auto">
          <a:xfrm>
            <a:off x="6256866" y="693397"/>
            <a:ext cx="5325533" cy="320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B8E27-4C3E-8A0C-72FC-C38F16D4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5971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B6DAA74-6928-4A84-9C3F-D130518F6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246A5F-1689-4A70-A30C-4AE40D94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9" y="0"/>
            <a:ext cx="73660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1F0D82-27B7-4F3E-A029-CB47EE921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23" y="0"/>
            <a:ext cx="7366098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2DA5E87-B4EF-4245-A7AD-7B0A4F35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455" y="1"/>
            <a:ext cx="6732644" cy="6857999"/>
          </a:xfrm>
          <a:custGeom>
            <a:avLst/>
            <a:gdLst>
              <a:gd name="connsiteX0" fmla="*/ 2 w 6757947"/>
              <a:gd name="connsiteY0" fmla="*/ 0 h 6857999"/>
              <a:gd name="connsiteX1" fmla="*/ 3564834 w 6757947"/>
              <a:gd name="connsiteY1" fmla="*/ 0 h 6857999"/>
              <a:gd name="connsiteX2" fmla="*/ 6757947 w 6757947"/>
              <a:gd name="connsiteY2" fmla="*/ 0 h 6857999"/>
              <a:gd name="connsiteX3" fmla="*/ 6757947 w 6757947"/>
              <a:gd name="connsiteY3" fmla="*/ 6857999 h 6857999"/>
              <a:gd name="connsiteX4" fmla="*/ 3658076 w 6757947"/>
              <a:gd name="connsiteY4" fmla="*/ 6857999 h 6857999"/>
              <a:gd name="connsiteX5" fmla="*/ 3564834 w 6757947"/>
              <a:gd name="connsiteY5" fmla="*/ 6857999 h 6857999"/>
              <a:gd name="connsiteX6" fmla="*/ 3564834 w 6757947"/>
              <a:gd name="connsiteY6" fmla="*/ 6855652 h 6857999"/>
              <a:gd name="connsiteX7" fmla="*/ 3469832 w 6757947"/>
              <a:gd name="connsiteY7" fmla="*/ 6853261 h 6857999"/>
              <a:gd name="connsiteX8" fmla="*/ 0 w 6757947"/>
              <a:gd name="connsiteY8" fmla="*/ 3216493 h 6857999"/>
              <a:gd name="connsiteX9" fmla="*/ 2532 w 6757947"/>
              <a:gd name="connsiteY9" fmla="*/ 3116768 h 6857999"/>
              <a:gd name="connsiteX10" fmla="*/ 2 w 6757947"/>
              <a:gd name="connsiteY10" fmla="*/ 311676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57947" h="6857999">
                <a:moveTo>
                  <a:pt x="2" y="0"/>
                </a:moveTo>
                <a:lnTo>
                  <a:pt x="3564834" y="0"/>
                </a:lnTo>
                <a:lnTo>
                  <a:pt x="6757947" y="0"/>
                </a:lnTo>
                <a:lnTo>
                  <a:pt x="6757947" y="6857999"/>
                </a:lnTo>
                <a:lnTo>
                  <a:pt x="3658076" y="6857999"/>
                </a:lnTo>
                <a:lnTo>
                  <a:pt x="3564834" y="6857999"/>
                </a:lnTo>
                <a:lnTo>
                  <a:pt x="3564834" y="6855652"/>
                </a:lnTo>
                <a:lnTo>
                  <a:pt x="3469832" y="6853261"/>
                </a:lnTo>
                <a:cubicBezTo>
                  <a:pt x="1537014" y="6755730"/>
                  <a:pt x="0" y="5164793"/>
                  <a:pt x="0" y="3216493"/>
                </a:cubicBezTo>
                <a:lnTo>
                  <a:pt x="2532" y="3116768"/>
                </a:lnTo>
                <a:lnTo>
                  <a:pt x="2" y="31167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B5951-0E38-DA24-3080-05D10AA5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19716"/>
            <a:ext cx="5297605" cy="3154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Outcome of Marketing Campaign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4912FC2-B234-4332-A534-56DAAE991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23" y="4343401"/>
            <a:ext cx="7366228" cy="2514599"/>
          </a:xfrm>
          <a:custGeom>
            <a:avLst/>
            <a:gdLst>
              <a:gd name="connsiteX0" fmla="*/ 0 w 7366228"/>
              <a:gd name="connsiteY0" fmla="*/ 0 h 2514599"/>
              <a:gd name="connsiteX1" fmla="*/ 4532311 w 7366228"/>
              <a:gd name="connsiteY1" fmla="*/ 0 h 2514599"/>
              <a:gd name="connsiteX2" fmla="*/ 4532311 w 7366228"/>
              <a:gd name="connsiteY2" fmla="*/ 1919 h 2514599"/>
              <a:gd name="connsiteX3" fmla="*/ 4608198 w 7366228"/>
              <a:gd name="connsiteY3" fmla="*/ 0 h 2514599"/>
              <a:gd name="connsiteX4" fmla="*/ 7364868 w 7366228"/>
              <a:gd name="connsiteY4" fmla="*/ 2487660 h 2514599"/>
              <a:gd name="connsiteX5" fmla="*/ 7366228 w 7366228"/>
              <a:gd name="connsiteY5" fmla="*/ 2514599 h 2514599"/>
              <a:gd name="connsiteX6" fmla="*/ 0 w 7366228"/>
              <a:gd name="connsiteY6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6228" h="2514599">
                <a:moveTo>
                  <a:pt x="0" y="0"/>
                </a:moveTo>
                <a:lnTo>
                  <a:pt x="4532311" y="0"/>
                </a:lnTo>
                <a:lnTo>
                  <a:pt x="4532311" y="1919"/>
                </a:lnTo>
                <a:lnTo>
                  <a:pt x="4608198" y="0"/>
                </a:lnTo>
                <a:cubicBezTo>
                  <a:pt x="6042918" y="0"/>
                  <a:pt x="7222966" y="1090378"/>
                  <a:pt x="7364868" y="2487660"/>
                </a:cubicBezTo>
                <a:lnTo>
                  <a:pt x="7366228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7059E-70BC-FC81-8069-04164735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>
              <a:solidFill>
                <a:schemeClr val="accent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4F1397-E052-C5C0-98C2-5CB914943772}"/>
              </a:ext>
            </a:extLst>
          </p:cNvPr>
          <p:cNvGrpSpPr/>
          <p:nvPr/>
        </p:nvGrpSpPr>
        <p:grpSpPr>
          <a:xfrm>
            <a:off x="8942566" y="699448"/>
            <a:ext cx="1743998" cy="2534224"/>
            <a:chOff x="2701470" y="2630712"/>
            <a:chExt cx="1968853" cy="2860963"/>
          </a:xfrm>
        </p:grpSpPr>
        <p:pic>
          <p:nvPicPr>
            <p:cNvPr id="8" name="Graphic 7" descr="Checkmark with solid fill">
              <a:extLst>
                <a:ext uri="{FF2B5EF4-FFF2-40B4-BE49-F238E27FC236}">
                  <a16:creationId xmlns:a16="http://schemas.microsoft.com/office/drawing/2014/main" id="{CB82A02D-2903-2E72-15EB-DE77AB91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1470" y="2630712"/>
              <a:ext cx="1968853" cy="19688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E524BD-207E-48F8-5CDD-35EFBC18A90C}"/>
                </a:ext>
              </a:extLst>
            </p:cNvPr>
            <p:cNvSpPr txBox="1"/>
            <p:nvPr/>
          </p:nvSpPr>
          <p:spPr>
            <a:xfrm>
              <a:off x="2701470" y="4537568"/>
              <a:ext cx="19688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04672">
                <a:spcAft>
                  <a:spcPts val="600"/>
                </a:spcAft>
              </a:pPr>
              <a:r>
                <a:rPr lang="en-US" sz="2464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rPr>
                <a:t>11.3%</a:t>
              </a:r>
              <a:r>
                <a:rPr lang="en-US" sz="2464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rPr>
                <a:t> Successful</a:t>
              </a:r>
              <a:endParaRPr lang="en-US" sz="280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3D014-63E8-2515-6807-3090F83FF19C}"/>
              </a:ext>
            </a:extLst>
          </p:cNvPr>
          <p:cNvGrpSpPr/>
          <p:nvPr/>
        </p:nvGrpSpPr>
        <p:grpSpPr>
          <a:xfrm>
            <a:off x="8942566" y="3627741"/>
            <a:ext cx="1743998" cy="2534224"/>
            <a:chOff x="2701470" y="2630712"/>
            <a:chExt cx="1968853" cy="2860963"/>
          </a:xfrm>
        </p:grpSpPr>
        <p:pic>
          <p:nvPicPr>
            <p:cNvPr id="14" name="Graphic 13" descr="Badge Cross with solid fill">
              <a:extLst>
                <a:ext uri="{FF2B5EF4-FFF2-40B4-BE49-F238E27FC236}">
                  <a16:creationId xmlns:a16="http://schemas.microsoft.com/office/drawing/2014/main" id="{2CB945ED-BAD0-839D-D599-6C37A4E8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701470" y="2630712"/>
              <a:ext cx="1968853" cy="19688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058A3A-B171-0075-5780-CF118A031996}"/>
                </a:ext>
              </a:extLst>
            </p:cNvPr>
            <p:cNvSpPr txBox="1"/>
            <p:nvPr/>
          </p:nvSpPr>
          <p:spPr>
            <a:xfrm>
              <a:off x="2701470" y="4537568"/>
              <a:ext cx="19688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04672">
                <a:spcAft>
                  <a:spcPts val="600"/>
                </a:spcAft>
              </a:pPr>
              <a:r>
                <a:rPr lang="en-US" sz="2464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rPr>
                <a:t>88.7%</a:t>
              </a:r>
              <a:r>
                <a:rPr lang="en-US" sz="2464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rPr>
                <a:t> Failed</a:t>
              </a:r>
              <a:endParaRPr lang="en-US" sz="28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22753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BB8F2C0-5085-4286-BF3B-489C592A9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Placeholder 23" descr="Green question mark">
            <a:extLst>
              <a:ext uri="{FF2B5EF4-FFF2-40B4-BE49-F238E27FC236}">
                <a16:creationId xmlns:a16="http://schemas.microsoft.com/office/drawing/2014/main" id="{61357E36-869D-B6D4-3E6E-ED43A227E5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1516" r="18122"/>
          <a:stretch/>
        </p:blipFill>
        <p:spPr>
          <a:xfrm>
            <a:off x="20" y="10"/>
            <a:ext cx="7113748" cy="6864903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705AD56-8B1B-4111-AE73-A1DEC7073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5103" y="-5976"/>
            <a:ext cx="8556895" cy="6872531"/>
          </a:xfrm>
          <a:custGeom>
            <a:avLst/>
            <a:gdLst>
              <a:gd name="connsiteX0" fmla="*/ 5317418 w 8556895"/>
              <a:gd name="connsiteY0" fmla="*/ 0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0 w 8556895"/>
              <a:gd name="connsiteY4" fmla="*/ 6865265 h 6865265"/>
              <a:gd name="connsiteX5" fmla="*/ 3430955 w 8556895"/>
              <a:gd name="connsiteY5" fmla="*/ 3434310 h 6865265"/>
              <a:gd name="connsiteX6" fmla="*/ 176556 w 8556895"/>
              <a:gd name="connsiteY6" fmla="*/ 7819 h 6865265"/>
              <a:gd name="connsiteX7" fmla="*/ 154644 w 8556895"/>
              <a:gd name="connsiteY7" fmla="*/ 7265 h 6865265"/>
              <a:gd name="connsiteX8" fmla="*/ 5317418 w 8556895"/>
              <a:gd name="connsiteY8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  <a:gd name="connsiteX7" fmla="*/ 5317418 w 8556895"/>
              <a:gd name="connsiteY7" fmla="*/ 7265 h 6865265"/>
              <a:gd name="connsiteX0" fmla="*/ 154644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6895" h="6865265">
                <a:moveTo>
                  <a:pt x="154644" y="7265"/>
                </a:moveTo>
                <a:lnTo>
                  <a:pt x="8556895" y="0"/>
                </a:lnTo>
                <a:lnTo>
                  <a:pt x="8556895" y="6858000"/>
                </a:lnTo>
                <a:lnTo>
                  <a:pt x="0" y="6865265"/>
                </a:lnTo>
                <a:cubicBezTo>
                  <a:pt x="1894864" y="6865265"/>
                  <a:pt x="3430955" y="5329174"/>
                  <a:pt x="3430955" y="3434310"/>
                </a:cubicBezTo>
                <a:cubicBezTo>
                  <a:pt x="3430955" y="1598661"/>
                  <a:pt x="1989370" y="99711"/>
                  <a:pt x="176556" y="7819"/>
                </a:cubicBezTo>
                <a:lnTo>
                  <a:pt x="154644" y="72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518" y="685800"/>
            <a:ext cx="4155881" cy="38144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</a:rPr>
              <a:t>Constructing a Hypothesis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439D4E6-5229-413A-A17B-5910539E8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600" y="4957767"/>
            <a:ext cx="9880399" cy="1907146"/>
          </a:xfrm>
          <a:custGeom>
            <a:avLst/>
            <a:gdLst>
              <a:gd name="connsiteX0" fmla="*/ 3703306 w 9880399"/>
              <a:gd name="connsiteY0" fmla="*/ 0 h 1907146"/>
              <a:gd name="connsiteX1" fmla="*/ 9880399 w 9880399"/>
              <a:gd name="connsiteY1" fmla="*/ 0 h 1907146"/>
              <a:gd name="connsiteX2" fmla="*/ 9880399 w 9880399"/>
              <a:gd name="connsiteY2" fmla="*/ 1907146 h 1907146"/>
              <a:gd name="connsiteX3" fmla="*/ 0 w 9880399"/>
              <a:gd name="connsiteY3" fmla="*/ 1907146 h 1907146"/>
              <a:gd name="connsiteX4" fmla="*/ 38110 w 9880399"/>
              <a:gd name="connsiteY4" fmla="*/ 1752976 h 1907146"/>
              <a:gd name="connsiteX5" fmla="*/ 2390342 w 9880399"/>
              <a:gd name="connsiteY5" fmla="*/ 1 h 1907146"/>
              <a:gd name="connsiteX6" fmla="*/ 2500931 w 9880399"/>
              <a:gd name="connsiteY6" fmla="*/ 2797 h 1907146"/>
              <a:gd name="connsiteX7" fmla="*/ 3703306 w 9880399"/>
              <a:gd name="connsiteY7" fmla="*/ 2797 h 190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80399" h="1907146">
                <a:moveTo>
                  <a:pt x="3703306" y="0"/>
                </a:moveTo>
                <a:lnTo>
                  <a:pt x="9880399" y="0"/>
                </a:lnTo>
                <a:lnTo>
                  <a:pt x="9880399" y="1907146"/>
                </a:lnTo>
                <a:lnTo>
                  <a:pt x="0" y="1907146"/>
                </a:lnTo>
                <a:lnTo>
                  <a:pt x="38110" y="1752976"/>
                </a:lnTo>
                <a:cubicBezTo>
                  <a:pt x="339672" y="739254"/>
                  <a:pt x="1278677" y="1"/>
                  <a:pt x="2390342" y="1"/>
                </a:cubicBezTo>
                <a:lnTo>
                  <a:pt x="2500931" y="2797"/>
                </a:lnTo>
                <a:lnTo>
                  <a:pt x="3703306" y="2797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E47AC3-3E43-6A30-A709-127578992F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47435" y="5257800"/>
            <a:ext cx="4834964" cy="111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400" b="1" cap="all" spc="300">
                <a:solidFill>
                  <a:srgbClr val="FFFFFF"/>
                </a:solidFill>
              </a:rPr>
              <a:t>We will take a closer look at the data to determine what exactly we want to test for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04E0-90E8-5DCF-7A0D-FA62D50C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Numerical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32A53-3D20-20C8-E030-EF2408A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A60C35-1018-140D-4067-FAD5750420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" b="59780"/>
          <a:stretch/>
        </p:blipFill>
        <p:spPr bwMode="auto">
          <a:xfrm>
            <a:off x="6096000" y="2176670"/>
            <a:ext cx="4972415" cy="336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2F98A20-7624-00BA-2175-4D07D3EE4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 r="-347"/>
          <a:stretch/>
        </p:blipFill>
        <p:spPr bwMode="auto">
          <a:xfrm>
            <a:off x="801366" y="1575384"/>
            <a:ext cx="5092537" cy="51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3776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227BAF2-BB0B-4E7B-AE5A-2E47729F98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8B8CBF-35BC-4CBA-95E2-584C08F618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2AE0DF-6B5F-4274-A760-FE77CC84C90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ModOverlayVTI</Template>
  <TotalTime>288</TotalTime>
  <Words>920</Words>
  <Application>Microsoft Office PowerPoint</Application>
  <PresentationFormat>Widescreen</PresentationFormat>
  <Paragraphs>324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Nova Light</vt:lpstr>
      <vt:lpstr>Calibri</vt:lpstr>
      <vt:lpstr>Cambria Math</vt:lpstr>
      <vt:lpstr>Elephant</vt:lpstr>
      <vt:lpstr>ModOverlayVTI</vt:lpstr>
      <vt:lpstr>Bank Marketing Campaign</vt:lpstr>
      <vt:lpstr>Introduction</vt:lpstr>
      <vt:lpstr>Exploratory Data Analysis</vt:lpstr>
      <vt:lpstr>Data Columns</vt:lpstr>
      <vt:lpstr>Distributions of Numerical Variables</vt:lpstr>
      <vt:lpstr>Distribution of Categorical Features</vt:lpstr>
      <vt:lpstr>Outcome of Marketing Campaign</vt:lpstr>
      <vt:lpstr>Constructing a Hypothesis</vt:lpstr>
      <vt:lpstr>Effect of Numerical Features</vt:lpstr>
      <vt:lpstr>x_i:Feature Number i μ_i |yes=Average of x_i  for all data entries with a successful outcome μ_i |no=Average of x_i  for all data entries with an unsuccessful outcome </vt:lpstr>
      <vt:lpstr>Hypothesis Test Result</vt:lpstr>
      <vt:lpstr>Kolmogorov Smirnov Test</vt:lpstr>
      <vt:lpstr>Kolmogorov Smirnov Test Results</vt:lpstr>
      <vt:lpstr>Detecting  Correlation</vt:lpstr>
      <vt:lpstr>Pairwise Plots Campaign Features</vt:lpstr>
      <vt:lpstr>Pairwise Plots Financial Features</vt:lpstr>
      <vt:lpstr>Correlation Matrix</vt:lpstr>
      <vt:lpstr>Analyzing the Correlation</vt:lpstr>
      <vt:lpstr>Making Predictions</vt:lpstr>
      <vt:lpstr>Linear Regression Model</vt:lpstr>
      <vt:lpstr>Interpretation of Linear Model</vt:lpstr>
      <vt:lpstr>Logistic Regression Model</vt:lpstr>
      <vt:lpstr>Deciding on Variables</vt:lpstr>
      <vt:lpstr>Interpretation of Logistic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Youssef Allam</dc:creator>
  <cp:lastModifiedBy>Youssef Mohamed Ahmed Tawfik Allam</cp:lastModifiedBy>
  <cp:revision>10</cp:revision>
  <dcterms:created xsi:type="dcterms:W3CDTF">2024-01-11T09:03:24Z</dcterms:created>
  <dcterms:modified xsi:type="dcterms:W3CDTF">2025-05-10T18:50:56Z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